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581" r:id="rId2"/>
    <p:sldId id="587" r:id="rId3"/>
    <p:sldId id="580" r:id="rId4"/>
    <p:sldId id="584" r:id="rId5"/>
    <p:sldId id="586" r:id="rId6"/>
    <p:sldId id="585" r:id="rId7"/>
    <p:sldId id="588" r:id="rId8"/>
    <p:sldId id="579" r:id="rId9"/>
    <p:sldId id="590" r:id="rId10"/>
    <p:sldId id="591" r:id="rId11"/>
    <p:sldId id="592" r:id="rId12"/>
    <p:sldId id="593" r:id="rId13"/>
    <p:sldId id="594" r:id="rId14"/>
    <p:sldId id="267" r:id="rId15"/>
    <p:sldId id="595" r:id="rId16"/>
    <p:sldId id="596" r:id="rId17"/>
    <p:sldId id="597" r:id="rId18"/>
  </p:sldIdLst>
  <p:sldSz cx="9144000" cy="6858000" type="screen4x3"/>
  <p:notesSz cx="6805613" cy="9944100"/>
  <p:custDataLst>
    <p:tags r:id="rId2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9E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2206" autoAdjust="0"/>
  </p:normalViewPr>
  <p:slideViewPr>
    <p:cSldViewPr>
      <p:cViewPr varScale="1">
        <p:scale>
          <a:sx n="67" d="100"/>
          <a:sy n="67" d="100"/>
        </p:scale>
        <p:origin x="1287" y="4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9099" cy="497205"/>
          </a:xfrm>
          <a:prstGeom prst="rect">
            <a:avLst/>
          </a:prstGeom>
        </p:spPr>
        <p:txBody>
          <a:bodyPr vert="horz" lIns="95695" tIns="47846" rIns="95695" bIns="47846" rtlCol="0"/>
          <a:lstStyle>
            <a:lvl1pPr algn="l">
              <a:defRPr sz="13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4940" y="2"/>
            <a:ext cx="2949099" cy="497205"/>
          </a:xfrm>
          <a:prstGeom prst="rect">
            <a:avLst/>
          </a:prstGeom>
        </p:spPr>
        <p:txBody>
          <a:bodyPr vert="horz" lIns="95695" tIns="47846" rIns="95695" bIns="47846" rtlCol="0"/>
          <a:lstStyle>
            <a:lvl1pPr algn="r">
              <a:defRPr sz="1300"/>
            </a:lvl1pPr>
          </a:lstStyle>
          <a:p>
            <a:fld id="{A1B787B9-0DAE-42E2-BEBC-E3B5162A5373}" type="datetimeFigureOut">
              <a:rPr lang="en-US" smtClean="0"/>
              <a:pPr/>
              <a:t>12-Dec-22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5169"/>
            <a:ext cx="2949099" cy="497205"/>
          </a:xfrm>
          <a:prstGeom prst="rect">
            <a:avLst/>
          </a:prstGeom>
        </p:spPr>
        <p:txBody>
          <a:bodyPr vert="horz" lIns="95695" tIns="47846" rIns="95695" bIns="47846" rtlCol="0" anchor="b"/>
          <a:lstStyle>
            <a:lvl1pPr algn="l">
              <a:defRPr sz="13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4940" y="9445169"/>
            <a:ext cx="2949099" cy="497205"/>
          </a:xfrm>
          <a:prstGeom prst="rect">
            <a:avLst/>
          </a:prstGeom>
        </p:spPr>
        <p:txBody>
          <a:bodyPr vert="horz" lIns="95695" tIns="47846" rIns="95695" bIns="47846" rtlCol="0" anchor="b"/>
          <a:lstStyle>
            <a:lvl1pPr algn="r">
              <a:defRPr sz="1300"/>
            </a:lvl1pPr>
          </a:lstStyle>
          <a:p>
            <a:fld id="{0577BA72-8274-4714-9955-B0A36DD29B1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9099" cy="497205"/>
          </a:xfrm>
          <a:prstGeom prst="rect">
            <a:avLst/>
          </a:prstGeom>
        </p:spPr>
        <p:txBody>
          <a:bodyPr vert="horz" lIns="95695" tIns="47846" rIns="95695" bIns="47846" rtlCol="0"/>
          <a:lstStyle>
            <a:lvl1pPr algn="l">
              <a:defRPr sz="13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40" y="2"/>
            <a:ext cx="2949099" cy="497205"/>
          </a:xfrm>
          <a:prstGeom prst="rect">
            <a:avLst/>
          </a:prstGeom>
        </p:spPr>
        <p:txBody>
          <a:bodyPr vert="horz" lIns="95695" tIns="47846" rIns="95695" bIns="47846" rtlCol="0"/>
          <a:lstStyle>
            <a:lvl1pPr algn="r">
              <a:defRPr sz="1300"/>
            </a:lvl1pPr>
          </a:lstStyle>
          <a:p>
            <a:fld id="{7284CDAC-ACD1-4943-9118-05D26BC373AD}" type="datetimeFigureOut">
              <a:rPr lang="en-CA" smtClean="0"/>
              <a:pPr/>
              <a:t>2022-12-12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73637" cy="3730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695" tIns="47846" rIns="95695" bIns="47846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23449"/>
            <a:ext cx="5444490" cy="4474845"/>
          </a:xfrm>
          <a:prstGeom prst="rect">
            <a:avLst/>
          </a:prstGeom>
        </p:spPr>
        <p:txBody>
          <a:bodyPr vert="horz" lIns="95695" tIns="47846" rIns="95695" bIns="4784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5169"/>
            <a:ext cx="2949099" cy="497205"/>
          </a:xfrm>
          <a:prstGeom prst="rect">
            <a:avLst/>
          </a:prstGeom>
        </p:spPr>
        <p:txBody>
          <a:bodyPr vert="horz" lIns="95695" tIns="47846" rIns="95695" bIns="47846" rtlCol="0" anchor="b"/>
          <a:lstStyle>
            <a:lvl1pPr algn="l">
              <a:defRPr sz="13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40" y="9445169"/>
            <a:ext cx="2949099" cy="497205"/>
          </a:xfrm>
          <a:prstGeom prst="rect">
            <a:avLst/>
          </a:prstGeom>
        </p:spPr>
        <p:txBody>
          <a:bodyPr vert="horz" lIns="95695" tIns="47846" rIns="95695" bIns="47846" rtlCol="0" anchor="b"/>
          <a:lstStyle>
            <a:lvl1pPr algn="r">
              <a:defRPr sz="1300"/>
            </a:lvl1pPr>
          </a:lstStyle>
          <a:p>
            <a:fld id="{EA06EB27-61DC-41F3-9EAF-0FE44ABD7553}" type="slidenum">
              <a:rPr lang="en-CA" smtClean="0"/>
              <a:pPr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http://colah.github.io/</a:t>
            </a:r>
          </a:p>
          <a:p>
            <a:r>
              <a:rPr lang="en-GB" dirty="0"/>
              <a:t>http://www.deeplearningbook.org/</a:t>
            </a:r>
          </a:p>
          <a:p>
            <a:r>
              <a:rPr lang="en-GB" dirty="0"/>
              <a:t>http://scs.ryerson.ca/~aharley/vis/conv/</a:t>
            </a:r>
          </a:p>
          <a:p>
            <a:r>
              <a:rPr lang="en-GB" dirty="0"/>
              <a:t>http://cs231n.github.io/convolutional-networks/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06EB27-61DC-41F3-9EAF-0FE44ABD7553}" type="slidenum">
              <a:rPr lang="en-CA" smtClean="0"/>
              <a:pPr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20906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m: gradient</a:t>
            </a:r>
          </a:p>
          <a:p>
            <a:r>
              <a:rPr lang="en-US" dirty="0"/>
              <a:t>v: pointwise squared gradient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06EB27-61DC-41F3-9EAF-0FE44ABD7553}" type="slidenum">
              <a:rPr lang="en-CA" smtClean="0"/>
              <a:pPr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32843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277B3-A994-49DF-A53F-7FC77A8B7443}" type="datetime1">
              <a:rPr lang="en-CA" smtClean="0"/>
              <a:pPr/>
              <a:t>2022-12-12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23E8B-C05F-4B82-AA83-B8DEC7D9A80B}" type="datetime1">
              <a:rPr lang="en-CA" smtClean="0"/>
              <a:pPr/>
              <a:t>2022-12-12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6AB48-3A78-4F92-918C-3EF755977BAB}" type="datetime1">
              <a:rPr lang="en-CA" smtClean="0"/>
              <a:pPr/>
              <a:t>2022-12-12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AD3A0-7500-4968-9241-392FE010D33B}" type="datetime1">
              <a:rPr lang="en-CA" smtClean="0"/>
              <a:pPr/>
              <a:t>2022-12-12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E9B63-D6FB-469B-9450-2D1C8B32E384}" type="datetime1">
              <a:rPr lang="en-CA" smtClean="0"/>
              <a:pPr/>
              <a:t>2022-12-12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135C3-4C7E-4CBB-B4CD-0BEC0E5E3741}" type="datetime1">
              <a:rPr lang="en-CA" smtClean="0"/>
              <a:pPr/>
              <a:t>2022-12-12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60421-A1EB-4633-8CE5-90973653AF94}" type="datetime1">
              <a:rPr lang="en-CA" smtClean="0"/>
              <a:pPr/>
              <a:t>2022-12-12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525DB-2019-4632-8C0A-6E4995E5149C}" type="datetime1">
              <a:rPr lang="en-CA" smtClean="0"/>
              <a:pPr/>
              <a:t>2022-12-12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E9B2C-431C-4CCD-BFDD-189CF353999F}" type="datetime1">
              <a:rPr lang="en-CA" smtClean="0"/>
              <a:pPr/>
              <a:t>2022-12-12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D85B9-749B-4E4C-A95F-AE6044FE9757}" type="datetime1">
              <a:rPr lang="en-CA" smtClean="0"/>
              <a:pPr/>
              <a:t>2022-12-12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9657A-EF48-41A3-91A1-6A555F4FA245}" type="datetime1">
              <a:rPr lang="en-CA" smtClean="0"/>
              <a:pPr/>
              <a:t>2022-12-12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0BF460-3ECD-417A-ACDC-6D120A1AC9B0}" type="datetime1">
              <a:rPr lang="en-CA" smtClean="0"/>
              <a:pPr/>
              <a:t>2022-12-12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F77090-F112-494C-B26D-10BF7AE7F6F1}" type="slidenum">
              <a:rPr lang="en-CA" smtClean="0"/>
              <a:pPr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Machine Vision: </a:t>
            </a:r>
            <a:br>
              <a:rPr lang="en-CA" dirty="0"/>
            </a:br>
            <a:r>
              <a:rPr lang="en-CA" dirty="0"/>
              <a:t>Understanding Deep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Chapters 4 + 6</a:t>
            </a:r>
          </a:p>
          <a:p>
            <a:r>
              <a:rPr lang="en-CA" dirty="0"/>
              <a:t>Multi-Layer </a:t>
            </a:r>
            <a:r>
              <a:rPr lang="en-CA" dirty="0" err="1"/>
              <a:t>Perceptrons</a:t>
            </a:r>
            <a:r>
              <a:rPr lang="en-CA" dirty="0"/>
              <a:t> &amp; </a:t>
            </a:r>
          </a:p>
          <a:p>
            <a:r>
              <a:rPr lang="en-CA" dirty="0"/>
              <a:t>Iterative Training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B4AB3-CAF2-DE37-D6EC-10187CC48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Training: Linear Regression Example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CBAA10-6723-A26E-6AE3-CE0160F34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5F8F84-C826-82AE-C7B3-530E9973B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10</a:t>
            </a:fld>
            <a:endParaRPr lang="en-C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4B076E-CD06-810F-FF59-CE0AB592E4C9}"/>
              </a:ext>
            </a:extLst>
          </p:cNvPr>
          <p:cNvSpPr txBox="1"/>
          <p:nvPr/>
        </p:nvSpPr>
        <p:spPr>
          <a:xfrm>
            <a:off x="5436096" y="6669940"/>
            <a:ext cx="371874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4DBDF80-9201-CDCB-9DC1-A80823D84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3848" y="1395243"/>
            <a:ext cx="2023864" cy="7376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6868E2-BD56-4FD7-0FC8-B25BEAA75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664" y="2241578"/>
            <a:ext cx="4963886" cy="176348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2901E2F-F634-43CF-B6A1-7A6277B58D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012" y="4620764"/>
            <a:ext cx="3178884" cy="92163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20CC55E-753A-DFEC-0329-EA778833F2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1425" y="4581128"/>
            <a:ext cx="4593063" cy="1018330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CFF9BC4-B463-A99B-5A6F-ED3AF6176BFF}"/>
              </a:ext>
            </a:extLst>
          </p:cNvPr>
          <p:cNvCxnSpPr/>
          <p:nvPr/>
        </p:nvCxnSpPr>
        <p:spPr>
          <a:xfrm>
            <a:off x="2339752" y="2204864"/>
            <a:ext cx="3816424" cy="0"/>
          </a:xfrm>
          <a:prstGeom prst="line">
            <a:avLst/>
          </a:prstGeom>
          <a:ln w="28575" cap="sq">
            <a:solidFill>
              <a:schemeClr val="tx1"/>
            </a:solidFill>
            <a:bevel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07B5B9E-DCEA-0883-F18D-705169AB6FC1}"/>
              </a:ext>
            </a:extLst>
          </p:cNvPr>
          <p:cNvCxnSpPr/>
          <p:nvPr/>
        </p:nvCxnSpPr>
        <p:spPr>
          <a:xfrm>
            <a:off x="2339752" y="4149080"/>
            <a:ext cx="3816424" cy="0"/>
          </a:xfrm>
          <a:prstGeom prst="line">
            <a:avLst/>
          </a:prstGeom>
          <a:ln w="28575" cap="sq">
            <a:solidFill>
              <a:schemeClr val="tx1"/>
            </a:solidFill>
            <a:bevel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0C1BEEE-20CF-4C38-2BF4-B55B2D365F7A}"/>
              </a:ext>
            </a:extLst>
          </p:cNvPr>
          <p:cNvCxnSpPr>
            <a:cxnSpLocks/>
          </p:cNvCxnSpPr>
          <p:nvPr/>
        </p:nvCxnSpPr>
        <p:spPr>
          <a:xfrm>
            <a:off x="3943477" y="4637500"/>
            <a:ext cx="0" cy="1095756"/>
          </a:xfrm>
          <a:prstGeom prst="line">
            <a:avLst/>
          </a:prstGeom>
          <a:ln w="28575" cap="sq">
            <a:solidFill>
              <a:schemeClr val="tx1"/>
            </a:solidFill>
            <a:bevel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6184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67736-58E1-623A-D815-9B051CBEC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Training: Gabor Model Example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F8A03-DA15-EEFA-D786-C775731AD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5B059A-2A14-6B48-718A-06FA4F67A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11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8A25F3-2C77-65E4-192C-1AAB5F5E5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544" y="1412776"/>
            <a:ext cx="8495928" cy="2971335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5065601-55BF-42C3-8679-5B2C40AA95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668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67736-58E1-623A-D815-9B051CBEC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Training: Gabor Model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377B6-2D0F-CB8E-0BD9-D7FB353BD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869163"/>
            <a:ext cx="8229600" cy="12570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Samples from specific instance: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F8A03-DA15-EEFA-D786-C775731AD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5B059A-2A14-6B48-718A-06FA4F67A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12</a:t>
            </a:fld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7F3EFE-EB08-F118-76B2-715BBF641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5442493"/>
            <a:ext cx="6514011" cy="722811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FB66C35-9095-F6D5-3403-5000BAF8E575}"/>
              </a:ext>
            </a:extLst>
          </p:cNvPr>
          <p:cNvCxnSpPr/>
          <p:nvPr/>
        </p:nvCxnSpPr>
        <p:spPr>
          <a:xfrm>
            <a:off x="2843808" y="4797152"/>
            <a:ext cx="3816424" cy="0"/>
          </a:xfrm>
          <a:prstGeom prst="line">
            <a:avLst/>
          </a:prstGeom>
          <a:ln w="28575" cap="sq">
            <a:solidFill>
              <a:schemeClr val="tx1"/>
            </a:solidFill>
            <a:bevel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F5E0298-E429-6C16-F0B4-3D8C57B2F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8663" y="1417638"/>
            <a:ext cx="4436616" cy="318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442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ED803-501D-0470-9337-8DB64395F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D658C1-1283-72A2-5098-83302E01AF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3F1517-B906-5146-751B-E9365E8A0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47F3E5-72EB-9E98-6160-A6A19296A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13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6C1624-2B27-ECD5-961D-DF10D6DA65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199" y="150489"/>
            <a:ext cx="6265602" cy="633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4504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D61BC68-DD65-FDD6-9D64-189D9A454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1378"/>
            <a:ext cx="9144000" cy="49938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63DE630-92F1-AB59-1CA1-B0128D0D6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736" y="5681262"/>
            <a:ext cx="4929051" cy="1132114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E7FA3C6-7189-253B-B6BA-C04B2478E682}"/>
              </a:ext>
            </a:extLst>
          </p:cNvPr>
          <p:cNvCxnSpPr>
            <a:cxnSpLocks/>
          </p:cNvCxnSpPr>
          <p:nvPr/>
        </p:nvCxnSpPr>
        <p:spPr>
          <a:xfrm flipH="1">
            <a:off x="5796136" y="6274572"/>
            <a:ext cx="2448272" cy="432048"/>
          </a:xfrm>
          <a:prstGeom prst="straightConnector1">
            <a:avLst/>
          </a:prstGeom>
          <a:ln w="114300" cap="sq">
            <a:solidFill>
              <a:srgbClr val="FFFF00"/>
            </a:solidFill>
            <a:bevel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9134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24B69-461E-D3E5-66FA-B0BECCEDD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Improving on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BBD83-CABE-133E-DB87-ACA6C23A4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Momentum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Normalized Gradients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938D07-5CFB-B4CB-3ED7-10214C143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78B67C-55CE-C36D-6682-D64E103C8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15</a:t>
            </a:fld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864FCA-8945-8C56-9ED7-D422383B5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7864" y="2924945"/>
            <a:ext cx="5689466" cy="15841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FABF07-AAF3-F397-A26C-194E5AFEB2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6016" y="5632541"/>
            <a:ext cx="4077675" cy="7150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A455564-0D2D-EAA3-F0FB-F11916A191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7899" y="5036723"/>
            <a:ext cx="2772314" cy="1681403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B12CD8B-1218-3857-EEC2-7339300533CE}"/>
              </a:ext>
            </a:extLst>
          </p:cNvPr>
          <p:cNvCxnSpPr/>
          <p:nvPr/>
        </p:nvCxnSpPr>
        <p:spPr>
          <a:xfrm>
            <a:off x="4427984" y="5157192"/>
            <a:ext cx="0" cy="1560934"/>
          </a:xfrm>
          <a:prstGeom prst="line">
            <a:avLst/>
          </a:prstGeom>
          <a:ln w="50800" cap="sq">
            <a:solidFill>
              <a:schemeClr val="tx1"/>
            </a:solidFill>
            <a:bevel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42721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ED8BD-00D5-2C80-A9C5-24104899A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A7E34-96D3-06C3-7ED1-4A3BA10947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BD9129-7C28-0AD7-9EDF-A40C7C833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1B8B10-974F-263F-14AA-195D6121F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16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65E341-DB2E-17A1-513A-BF09E3B77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44" y="620688"/>
            <a:ext cx="8996712" cy="491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1412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1452A-EA48-D7F0-6EDD-0D4A7A583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44DA9-FDD3-138D-AE93-10FFADFAD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D2F6AA-B61B-621F-A77C-FD1FA7C4F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BD2C09-AF3B-C6AF-F8E4-34DA2B2D3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17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3AA0AA-51AA-C9D2-E2EA-3CF791A83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618" y="0"/>
            <a:ext cx="6226764" cy="6858000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7C40A1D-B0AA-74F9-CA58-A7B1D883CED8}"/>
              </a:ext>
            </a:extLst>
          </p:cNvPr>
          <p:cNvSpPr/>
          <p:nvPr/>
        </p:nvSpPr>
        <p:spPr>
          <a:xfrm>
            <a:off x="5292080" y="3933056"/>
            <a:ext cx="1872208" cy="43204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(so momentum AND normalized gradients)</a:t>
            </a:r>
          </a:p>
        </p:txBody>
      </p:sp>
    </p:spTree>
    <p:extLst>
      <p:ext uri="{BB962C8B-B14F-4D97-AF65-F5344CB8AC3E}">
        <p14:creationId xmlns:p14="http://schemas.microsoft.com/office/powerpoint/2010/main" val="3433729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4EDA0-AA27-254D-8E7F-B8F0DB3FC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8C18E4-E88D-8829-2EAD-2F0E4E47E4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6CAD9F-A1B6-D025-D459-04FC5F737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753A12-D85D-1786-F574-78E5563B7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2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EFFA63-DAD6-D2E3-41B8-1122E890B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0243" y="1359793"/>
            <a:ext cx="6523514" cy="4082706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D9E8D8AD-9C5F-EB72-0BB3-489B1DBF4042}"/>
              </a:ext>
            </a:extLst>
          </p:cNvPr>
          <p:cNvGrpSpPr/>
          <p:nvPr/>
        </p:nvGrpSpPr>
        <p:grpSpPr>
          <a:xfrm>
            <a:off x="3203848" y="4384058"/>
            <a:ext cx="2016224" cy="1709238"/>
            <a:chOff x="2987824" y="4672090"/>
            <a:chExt cx="2016224" cy="170923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B8AB9D5-62A1-91F6-ABB0-437E43658476}"/>
                </a:ext>
              </a:extLst>
            </p:cNvPr>
            <p:cNvSpPr txBox="1"/>
            <p:nvPr/>
          </p:nvSpPr>
          <p:spPr>
            <a:xfrm>
              <a:off x="2987824" y="5919663"/>
              <a:ext cx="20162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Pre-activation</a:t>
              </a: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372BEA5-8A1F-AD2D-5650-BD7854646B39}"/>
                </a:ext>
              </a:extLst>
            </p:cNvPr>
            <p:cNvSpPr/>
            <p:nvPr/>
          </p:nvSpPr>
          <p:spPr>
            <a:xfrm>
              <a:off x="3563888" y="4672090"/>
              <a:ext cx="216024" cy="1367405"/>
            </a:xfrm>
            <a:custGeom>
              <a:avLst/>
              <a:gdLst>
                <a:gd name="connsiteX0" fmla="*/ 34964 w 76909"/>
                <a:gd name="connsiteY0" fmla="*/ 1367405 h 1367405"/>
                <a:gd name="connsiteX1" fmla="*/ 1408 w 76909"/>
                <a:gd name="connsiteY1" fmla="*/ 260059 h 1367405"/>
                <a:gd name="connsiteX2" fmla="*/ 76909 w 76909"/>
                <a:gd name="connsiteY2" fmla="*/ 0 h 1367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909" h="1367405">
                  <a:moveTo>
                    <a:pt x="34964" y="1367405"/>
                  </a:moveTo>
                  <a:cubicBezTo>
                    <a:pt x="14690" y="927682"/>
                    <a:pt x="-5583" y="487960"/>
                    <a:pt x="1408" y="260059"/>
                  </a:cubicBezTo>
                  <a:cubicBezTo>
                    <a:pt x="8399" y="32158"/>
                    <a:pt x="54538" y="41945"/>
                    <a:pt x="76909" y="0"/>
                  </a:cubicBezTo>
                </a:path>
              </a:pathLst>
            </a:custGeom>
            <a:noFill/>
            <a:ln>
              <a:solidFill>
                <a:schemeClr val="tx1"/>
              </a:solidFill>
              <a:prstDash val="sysDash"/>
              <a:tailEnd type="triangle" w="lg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4868A05-901E-2D0B-3B0C-E8870E3DE194}"/>
              </a:ext>
            </a:extLst>
          </p:cNvPr>
          <p:cNvGrpSpPr/>
          <p:nvPr/>
        </p:nvGrpSpPr>
        <p:grpSpPr>
          <a:xfrm>
            <a:off x="4848979" y="4193287"/>
            <a:ext cx="2567950" cy="381541"/>
            <a:chOff x="4932043" y="4412258"/>
            <a:chExt cx="3417941" cy="46166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4E682E6-385D-33F0-BA00-06B1D0832BA7}"/>
                </a:ext>
              </a:extLst>
            </p:cNvPr>
            <p:cNvSpPr txBox="1"/>
            <p:nvPr/>
          </p:nvSpPr>
          <p:spPr>
            <a:xfrm>
              <a:off x="6333760" y="4412258"/>
              <a:ext cx="20162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Activation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C4A7E1F-70DA-B3AC-2142-D2CF4AC52FFC}"/>
                </a:ext>
              </a:extLst>
            </p:cNvPr>
            <p:cNvSpPr/>
            <p:nvPr/>
          </p:nvSpPr>
          <p:spPr>
            <a:xfrm rot="16200000">
              <a:off x="5601572" y="3868591"/>
              <a:ext cx="133970" cy="1473028"/>
            </a:xfrm>
            <a:custGeom>
              <a:avLst/>
              <a:gdLst>
                <a:gd name="connsiteX0" fmla="*/ 34964 w 76909"/>
                <a:gd name="connsiteY0" fmla="*/ 1367405 h 1367405"/>
                <a:gd name="connsiteX1" fmla="*/ 1408 w 76909"/>
                <a:gd name="connsiteY1" fmla="*/ 260059 h 1367405"/>
                <a:gd name="connsiteX2" fmla="*/ 76909 w 76909"/>
                <a:gd name="connsiteY2" fmla="*/ 0 h 1367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909" h="1367405">
                  <a:moveTo>
                    <a:pt x="34964" y="1367405"/>
                  </a:moveTo>
                  <a:cubicBezTo>
                    <a:pt x="14690" y="927682"/>
                    <a:pt x="-5583" y="487960"/>
                    <a:pt x="1408" y="260059"/>
                  </a:cubicBezTo>
                  <a:cubicBezTo>
                    <a:pt x="8399" y="32158"/>
                    <a:pt x="54538" y="41945"/>
                    <a:pt x="76909" y="0"/>
                  </a:cubicBezTo>
                </a:path>
              </a:pathLst>
            </a:custGeom>
            <a:noFill/>
            <a:ln>
              <a:solidFill>
                <a:schemeClr val="tx1"/>
              </a:solidFill>
              <a:prstDash val="sysDash"/>
              <a:tailEnd type="triangle" w="lg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7B801C9-403C-1664-F589-970A4415C84F}"/>
              </a:ext>
            </a:extLst>
          </p:cNvPr>
          <p:cNvSpPr txBox="1"/>
          <p:nvPr/>
        </p:nvSpPr>
        <p:spPr>
          <a:xfrm>
            <a:off x="2483768" y="6351711"/>
            <a:ext cx="4536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(Pictured: Multi-layer Perceptron)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B17F2E2-40BD-2BE6-1C68-2E40FF834550}"/>
              </a:ext>
            </a:extLst>
          </p:cNvPr>
          <p:cNvSpPr txBox="1"/>
          <p:nvPr/>
        </p:nvSpPr>
        <p:spPr>
          <a:xfrm>
            <a:off x="5436096" y="6669940"/>
            <a:ext cx="371874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800" dirty="0"/>
          </a:p>
        </p:txBody>
      </p:sp>
    </p:spTree>
    <p:extLst>
      <p:ext uri="{BB962C8B-B14F-4D97-AF65-F5344CB8AC3E}">
        <p14:creationId xmlns:p14="http://schemas.microsoft.com/office/powerpoint/2010/main" val="1592467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6FB0E-993C-BFEE-497F-CE19E29FF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Network Example: 1 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F7A81-F7C6-40E8-68E9-43EB7C9DD5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28D6E0-DF01-F20C-1F92-D18C3FF70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874490-B06F-0445-AC8E-E7140C35E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3</a:t>
            </a:fld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9466AD-2546-0009-488E-D4325BB3C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08" y="1337577"/>
            <a:ext cx="7907383" cy="24514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BA31258-46A8-5B2B-D807-F73A95E4FE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6627" y="4162982"/>
            <a:ext cx="6635931" cy="22903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8B13EA-1F50-6612-0B5B-E7767E98184B}"/>
              </a:ext>
            </a:extLst>
          </p:cNvPr>
          <p:cNvSpPr txBox="1"/>
          <p:nvPr/>
        </p:nvSpPr>
        <p:spPr>
          <a:xfrm>
            <a:off x="5436096" y="6669940"/>
            <a:ext cx="371874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800" dirty="0"/>
          </a:p>
        </p:txBody>
      </p:sp>
    </p:spTree>
    <p:extLst>
      <p:ext uri="{BB962C8B-B14F-4D97-AF65-F5344CB8AC3E}">
        <p14:creationId xmlns:p14="http://schemas.microsoft.com/office/powerpoint/2010/main" val="1252793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68B2B-990C-0E59-AD8D-27446C77D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Shallow Network Example: 2 inputs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8CD11-5979-865E-D5B0-A061F8BBB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511513-9D03-0BD6-0E2D-690FCACA6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B8D266-8E65-F138-7A99-45F25E687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4</a:t>
            </a:fld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39B13D-8705-9F44-4995-69A1ED554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792" y="1724459"/>
            <a:ext cx="4127863" cy="17765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3764412-FFB8-6E6B-0D35-55CBEB3AB4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260" y="3794038"/>
            <a:ext cx="4983480" cy="155580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301AB9A-AA02-BCEF-DB7F-689D4C4D0C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5777" y="5794214"/>
            <a:ext cx="4464496" cy="371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034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68B2B-990C-0E59-AD8D-27446C77D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3291779" y="277514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Shallow Network Example: </a:t>
            </a:r>
            <a:br>
              <a:rPr lang="en-US" dirty="0"/>
            </a:br>
            <a:r>
              <a:rPr lang="en-US" dirty="0"/>
              <a:t>2 inputs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511513-9D03-0BD6-0E2D-690FCACA6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B8D266-8E65-F138-7A99-45F25E687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5</a:t>
            </a:fld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753355C-40DA-6742-A27F-66E2617BD7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9733" y="0"/>
            <a:ext cx="5064534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2B0E16B-1FD4-F2F4-4405-E771E338D31B}"/>
              </a:ext>
            </a:extLst>
          </p:cNvPr>
          <p:cNvSpPr txBox="1"/>
          <p:nvPr/>
        </p:nvSpPr>
        <p:spPr>
          <a:xfrm>
            <a:off x="5436096" y="6669940"/>
            <a:ext cx="371874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800" dirty="0"/>
          </a:p>
        </p:txBody>
      </p:sp>
    </p:spTree>
    <p:extLst>
      <p:ext uri="{BB962C8B-B14F-4D97-AF65-F5344CB8AC3E}">
        <p14:creationId xmlns:p14="http://schemas.microsoft.com/office/powerpoint/2010/main" val="1892589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9544F-C3C3-DFA9-C672-1DDD39B4D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4C00B-3C8D-4EFA-D120-108301C97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80058D-59D7-A658-08E9-E36CDB9A5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6FE9ED-0ABA-7127-9D63-7A982FA1D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6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0F8BE3-8D39-7878-ED0D-C21D3AB31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0724" y="357311"/>
            <a:ext cx="6522552" cy="633478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1D7A831-EAE2-2CD5-A19D-69387C558442}"/>
              </a:ext>
            </a:extLst>
          </p:cNvPr>
          <p:cNvSpPr txBox="1">
            <a:spLocks/>
          </p:cNvSpPr>
          <p:nvPr/>
        </p:nvSpPr>
        <p:spPr>
          <a:xfrm rot="16200000">
            <a:off x="-3291779" y="277514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Deeper Network Example: </a:t>
            </a:r>
            <a:br>
              <a:rPr lang="en-US" dirty="0"/>
            </a:br>
            <a:r>
              <a:rPr lang="en-US" dirty="0"/>
              <a:t>1 input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1E9C31-DF6D-E2A6-679F-FE536B299C88}"/>
              </a:ext>
            </a:extLst>
          </p:cNvPr>
          <p:cNvSpPr txBox="1"/>
          <p:nvPr/>
        </p:nvSpPr>
        <p:spPr>
          <a:xfrm>
            <a:off x="5436096" y="6669940"/>
            <a:ext cx="371874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800" dirty="0"/>
          </a:p>
        </p:txBody>
      </p:sp>
    </p:spTree>
    <p:extLst>
      <p:ext uri="{BB962C8B-B14F-4D97-AF65-F5344CB8AC3E}">
        <p14:creationId xmlns:p14="http://schemas.microsoft.com/office/powerpoint/2010/main" val="221012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9544F-C3C3-DFA9-C672-1DDD39B4D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75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Deeper Network Example: </a:t>
            </a:r>
            <a:br>
              <a:rPr lang="en-US" dirty="0"/>
            </a:br>
            <a:r>
              <a:rPr lang="en-US" dirty="0"/>
              <a:t>2 inputs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4C00B-3C8D-4EFA-D120-108301C97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80058D-59D7-A658-08E9-E36CDB9A5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6FE9ED-0ABA-7127-9D63-7A982FA1D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7</a:t>
            </a:fld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1E9C31-DF6D-E2A6-679F-FE536B299C88}"/>
              </a:ext>
            </a:extLst>
          </p:cNvPr>
          <p:cNvSpPr txBox="1"/>
          <p:nvPr/>
        </p:nvSpPr>
        <p:spPr>
          <a:xfrm>
            <a:off x="5436096" y="6669940"/>
            <a:ext cx="371874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717CED1-1519-2382-0EEB-645375C93D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303142"/>
            <a:ext cx="7987590" cy="464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111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B4AB3-CAF2-DE37-D6EC-10187CC48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 Training(!)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E348A-4379-6629-B2B6-4CAA3DBA4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CBAA10-6723-A26E-6AE3-CE0160F34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5F8F84-C826-82AE-C7B3-530E9973B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8</a:t>
            </a:fld>
            <a:endParaRPr lang="en-C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4B076E-CD06-810F-FF59-CE0AB592E4C9}"/>
              </a:ext>
            </a:extLst>
          </p:cNvPr>
          <p:cNvSpPr txBox="1"/>
          <p:nvPr/>
        </p:nvSpPr>
        <p:spPr>
          <a:xfrm>
            <a:off x="5436096" y="6669940"/>
            <a:ext cx="371874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5112C7-7E95-7C35-BB76-F9B7377A1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9252" y="1437943"/>
            <a:ext cx="5136232" cy="5293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037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031BB5F-6972-7165-CB3E-BDEBF6013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7824" y="2276872"/>
            <a:ext cx="2088232" cy="25174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2B4AB3-CAF2-DE37-D6EC-10187CC48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 Training(!)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E348A-4379-6629-B2B6-4CAA3DBA4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Step 1: Compute derivatives of Loss relative to each parameter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Step 2: Update parameters: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CBAA10-6723-A26E-6AE3-CE0160F34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5F8F84-C826-82AE-C7B3-530E9973B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7090-F112-494C-B26D-10BF7AE7F6F1}" type="slidenum">
              <a:rPr lang="en-CA" smtClean="0"/>
              <a:pPr/>
              <a:t>9</a:t>
            </a:fld>
            <a:endParaRPr lang="en-C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4B076E-CD06-810F-FF59-CE0AB592E4C9}"/>
              </a:ext>
            </a:extLst>
          </p:cNvPr>
          <p:cNvSpPr txBox="1"/>
          <p:nvPr/>
        </p:nvSpPr>
        <p:spPr>
          <a:xfrm>
            <a:off x="5436096" y="6669940"/>
            <a:ext cx="371874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4C5E796-3505-83B2-D89F-1FFC611AB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1120" y="5183165"/>
            <a:ext cx="2804160" cy="105809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EFFB0F0-D8CC-805B-6521-75D0202E0DD9}"/>
              </a:ext>
            </a:extLst>
          </p:cNvPr>
          <p:cNvSpPr txBox="1"/>
          <p:nvPr/>
        </p:nvSpPr>
        <p:spPr>
          <a:xfrm>
            <a:off x="6297488" y="3142709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(indicates uphill direction of the loss function)</a:t>
            </a:r>
          </a:p>
        </p:txBody>
      </p:sp>
    </p:spTree>
    <p:extLst>
      <p:ext uri="{BB962C8B-B14F-4D97-AF65-F5344CB8AC3E}">
        <p14:creationId xmlns:p14="http://schemas.microsoft.com/office/powerpoint/2010/main" val="162443437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RSTSIMON@CLDYWINFUVWYY5L6" val="416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50800" cap="sq">
          <a:solidFill>
            <a:schemeClr val="tx1"/>
          </a:solidFill>
          <a:bevel/>
          <a:tailEnd type="stealth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39621</TotalTime>
  <Words>328</Words>
  <Application>Microsoft Office PowerPoint</Application>
  <PresentationFormat>On-screen Show (4:3)</PresentationFormat>
  <Paragraphs>65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Times New Roman</vt:lpstr>
      <vt:lpstr>Office Theme</vt:lpstr>
      <vt:lpstr>Machine Vision:  Understanding Deep Learning</vt:lpstr>
      <vt:lpstr>Terminology</vt:lpstr>
      <vt:lpstr>Shallow Network Example: 1 input</vt:lpstr>
      <vt:lpstr>Shallow Network Example: 2 inputs</vt:lpstr>
      <vt:lpstr>Shallow Network Example:  2 inputs</vt:lpstr>
      <vt:lpstr>PowerPoint Presentation</vt:lpstr>
      <vt:lpstr>Deeper Network Example:  2 inputs</vt:lpstr>
      <vt:lpstr>Weight Training(!)</vt:lpstr>
      <vt:lpstr>Weight Training(!)</vt:lpstr>
      <vt:lpstr>Training: Linear Regression Example</vt:lpstr>
      <vt:lpstr>Training: Gabor Model Example</vt:lpstr>
      <vt:lpstr>Training: Gabor Model Example</vt:lpstr>
      <vt:lpstr>PowerPoint Presentation</vt:lpstr>
      <vt:lpstr>PowerPoint Presentation</vt:lpstr>
      <vt:lpstr>Improving on Gradient Descent</vt:lpstr>
      <vt:lpstr>PowerPoint Presentation</vt:lpstr>
      <vt:lpstr>PowerPoint Presentation</vt:lpstr>
    </vt:vector>
  </TitlesOfParts>
  <Company>UCL Computer Science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vision: models, learning and inference</dc:title>
  <dc:creator>Simon</dc:creator>
  <cp:lastModifiedBy>Gabriel Brostow</cp:lastModifiedBy>
  <cp:revision>130</cp:revision>
  <cp:lastPrinted>2017-12-12T09:25:36Z</cp:lastPrinted>
  <dcterms:created xsi:type="dcterms:W3CDTF">2011-06-01T16:56:42Z</dcterms:created>
  <dcterms:modified xsi:type="dcterms:W3CDTF">2022-12-12T14:10:27Z</dcterms:modified>
</cp:coreProperties>
</file>